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0" r:id="rId6"/>
    <p:sldId id="264" r:id="rId7"/>
    <p:sldId id="266" r:id="rId8"/>
    <p:sldId id="259" r:id="rId9"/>
    <p:sldId id="262" r:id="rId10"/>
    <p:sldId id="261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81" autoAdjust="0"/>
  </p:normalViewPr>
  <p:slideViewPr>
    <p:cSldViewPr snapToGrid="0">
      <p:cViewPr>
        <p:scale>
          <a:sx n="50" d="100"/>
          <a:sy n="50" d="100"/>
        </p:scale>
        <p:origin x="1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1FEB1-2A19-47E7-8CAC-AEDBD2FE9C9F}" type="datetimeFigureOut">
              <a:rPr lang="en-SG" smtClean="0"/>
              <a:t>13/5/2025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AB794-E46E-41B8-8841-22A341420F5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1156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1| Right</a:t>
            </a:r>
            <a:r>
              <a:rPr lang="en-SG" b="0" i="0" dirty="0">
                <a:solidFill>
                  <a:srgbClr val="111111"/>
                </a:solidFill>
                <a:effectLst/>
                <a:latin typeface="Cabin-semi-bold"/>
              </a:rPr>
              <a:t> skewness –close to normal data. (But transformation </a:t>
            </a:r>
            <a:r>
              <a:rPr lang="en-SG" dirty="0"/>
              <a:t>not fully eliminated the discrete nature of the load, with continuous variation only introduced by factors like uncertainty or grip strength increments-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since this is a target data	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2|Extreme Non-Normality- from highly non normal/heavy concentrated data point to---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more normal distribution, even though the transformed data still have a bit of left skewness. + slight </a:t>
            </a:r>
            <a:r>
              <a:rPr lang="en-SG" b="0" i="0" dirty="0">
                <a:solidFill>
                  <a:srgbClr val="111111"/>
                </a:solidFill>
                <a:effectLst/>
                <a:latin typeface="Cabin-semi-bold"/>
              </a:rPr>
              <a:t>Platykurtic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111111"/>
              </a:solidFill>
              <a:effectLst/>
              <a:latin typeface="Cabin-semi-bold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0" i="0" dirty="0">
                <a:solidFill>
                  <a:srgbClr val="111111"/>
                </a:solidFill>
                <a:effectLst/>
                <a:latin typeface="Cabin-semi-bold"/>
              </a:rPr>
              <a:t>*</a:t>
            </a:r>
            <a:r>
              <a:rPr lang="en-SG" dirty="0"/>
              <a:t>A slope greater than 1 means the transformed data has a larger standard deviation than the theoretical normal</a:t>
            </a:r>
            <a:r>
              <a:rPr lang="en-SG" b="0" i="0" dirty="0">
                <a:solidFill>
                  <a:srgbClr val="111111"/>
                </a:solidFill>
                <a:effectLst/>
                <a:latin typeface="Cabin-semi-bold"/>
              </a:rPr>
              <a:t>.</a:t>
            </a:r>
          </a:p>
          <a:p>
            <a:pPr>
              <a:lnSpc>
                <a:spcPts val="1425"/>
              </a:lnSpc>
              <a:buNone/>
            </a:pPr>
            <a:endParaRPr lang="en-SG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SG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SG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#IMPORTANTTheoretical Line: With fit=False, the Q-Q plot uses a strict 45-degree line </a:t>
            </a:r>
            <a:endParaRPr lang="en-SG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SG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#that represents the theoretical quantiles of a normal distribution. This provides a direct comparison between the sample data and the theoretical distribution.</a:t>
            </a:r>
            <a:endParaRPr lang="en-SG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B794-E46E-41B8-8841-22A341420F5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239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1| Right skewness</a:t>
            </a:r>
            <a:r>
              <a:rPr lang="en-US" dirty="0">
                <a:sym typeface="Wingdings" panose="05000000000000000000" pitchFamily="2" charset="2"/>
              </a:rPr>
              <a:t> Close to normal</a:t>
            </a:r>
          </a:p>
          <a:p>
            <a:r>
              <a:rPr lang="en-SG" dirty="0"/>
              <a:t>2|Extreme Non-Normality- from highly non normal/heavy concentrated data point to---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more </a:t>
            </a:r>
            <a:r>
              <a:rPr lang="en-US" dirty="0">
                <a:sym typeface="Wingdings" panose="05000000000000000000" pitchFamily="2" charset="2"/>
              </a:rPr>
              <a:t>normality (Even though still have slight right skewness and light </a:t>
            </a:r>
            <a:r>
              <a:rPr lang="en-US" dirty="0" err="1">
                <a:sym typeface="Wingdings" panose="05000000000000000000" pitchFamily="2" charset="2"/>
              </a:rPr>
              <a:t>tailness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platykurtosis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##</a:t>
            </a:r>
            <a:r>
              <a:rPr lang="en-SG" b="1" dirty="0"/>
              <a:t>LSTMs and DNNs (Neural Networks):</a:t>
            </a:r>
            <a:r>
              <a:rPr lang="en-SG" dirty="0"/>
              <a:t> By making input features more symmetric and normal-like (mean near 0, variance near 1 after standardization), the transformation improves gradient flow during backpropagation</a:t>
            </a:r>
            <a:r>
              <a:rPr lang="en-US" dirty="0">
                <a:sym typeface="Wingdings" panose="05000000000000000000" pitchFamily="2" charset="2"/>
              </a:rPr>
              <a:t>..</a:t>
            </a:r>
          </a:p>
          <a:p>
            <a:r>
              <a:rPr lang="en-SG" b="1" dirty="0"/>
              <a:t>##Decision Trees:</a:t>
            </a:r>
            <a:r>
              <a:rPr lang="en-SG" dirty="0"/>
              <a:t> While tree splits are based on feature order (preserved by monotonic transformations), a more regular distribution can sometimes lead to more stable split point selections and potentially better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B794-E46E-41B8-8841-22A341420F57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0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no 6 (red, yellow, blue) generally have strong correlation with Z and Y force measurement. While, feature 1 have strong correlation with Z force measurement. </a:t>
            </a:r>
          </a:p>
          <a:p>
            <a:r>
              <a:rPr lang="en-SG" dirty="0"/>
              <a:t>High correlations between input features 1. (Might suggest some level of redundancy, although Spearman correlation doesn't directly measure multicollinearity in the same way as Pearson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B794-E46E-41B8-8841-22A341420F5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009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29E1-8403-DFF1-A940-8947A616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245BE-A918-552E-99C9-D0FF68810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356FD-52C3-B4D8-D722-A04488373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no 6 (red, yellow, blue) generally have strong correlation with Z and Y force measurement. While, feature 1 have strong correlation with Z force measurement. </a:t>
            </a:r>
          </a:p>
          <a:p>
            <a:r>
              <a:rPr lang="en-SG" dirty="0"/>
              <a:t>High correlations between input features 1. (Might suggest some level of redundancy, although Spearman correlation doesn't directly measure multicollinearity in the same way as Pearson correlation.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45CDA-E38C-8F3A-7C48-8F69019D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B794-E46E-41B8-8841-22A341420F57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218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aligned with spearman correlation, feature number 6 (blue, yellow, red), has the biggest impact  (-</a:t>
            </a:r>
            <a:r>
              <a:rPr lang="en-US" dirty="0" err="1"/>
              <a:t>ve</a:t>
            </a:r>
            <a:r>
              <a:rPr lang="en-US" dirty="0"/>
              <a:t> impact) on Y and Z force measurement. (</a:t>
            </a:r>
            <a:r>
              <a:rPr lang="en-US" dirty="0" err="1"/>
              <a:t>kN</a:t>
            </a:r>
            <a:r>
              <a:rPr lang="en-US" dirty="0"/>
              <a:t>); while the feature number 1 has strong =</a:t>
            </a:r>
            <a:r>
              <a:rPr lang="en-US" dirty="0" err="1"/>
              <a:t>ve</a:t>
            </a:r>
            <a:r>
              <a:rPr lang="en-US" dirty="0"/>
              <a:t> impact on X force measurement (</a:t>
            </a:r>
            <a:r>
              <a:rPr lang="en-US" dirty="0" err="1"/>
              <a:t>kN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B794-E46E-41B8-8841-22A341420F5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390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7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3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8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4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0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7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943B6-7EA1-6428-2336-09BB4969A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9" y="978409"/>
            <a:ext cx="11149874" cy="1298386"/>
          </a:xfrm>
        </p:spPr>
        <p:txBody>
          <a:bodyPr anchor="t">
            <a:normAutofit/>
          </a:bodyPr>
          <a:lstStyle/>
          <a:p>
            <a:r>
              <a:rPr lang="en-US" sz="5400"/>
              <a:t>Predicting Force from Sensor Data</a:t>
            </a:r>
            <a:endParaRPr lang="en-SG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4C8C6-D99A-6FCC-4207-5C6342C4D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9" y="5784979"/>
            <a:ext cx="11226261" cy="562979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Lucas Khoo Kar Hoo</a:t>
            </a:r>
            <a:endParaRPr lang="en-SG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 machine with a blue screen&#10;&#10;AI-generated content may be incorrect.">
            <a:extLst>
              <a:ext uri="{FF2B5EF4-FFF2-40B4-BE49-F238E27FC236}">
                <a16:creationId xmlns:a16="http://schemas.microsoft.com/office/drawing/2014/main" id="{66607CAB-A7AF-56AA-1518-1DE84E80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9" r="3" b="26155"/>
          <a:stretch/>
        </p:blipFill>
        <p:spPr bwMode="auto">
          <a:xfrm>
            <a:off x="517869" y="2414725"/>
            <a:ext cx="5450641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796F5EFE-6D4C-2BDA-8AA4-EEEDFDFB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84" r="3" b="9811"/>
          <a:stretch/>
        </p:blipFill>
        <p:spPr>
          <a:xfrm>
            <a:off x="6220441" y="2414725"/>
            <a:ext cx="545064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0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37A83-3E74-798A-129B-277E5E48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4000" dirty="0"/>
              <a:t>Result</a:t>
            </a:r>
            <a:endParaRPr lang="en-SG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511C3-750B-AA87-AE51-0FA2069E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05CCCE-1BEB-5342-637D-C61BC0E7AB2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82125032"/>
                  </p:ext>
                </p:extLst>
              </p:nvPr>
            </p:nvGraphicFramePr>
            <p:xfrm>
              <a:off x="2381090" y="1928647"/>
              <a:ext cx="7855112" cy="4414777"/>
            </p:xfrm>
            <a:graphic>
              <a:graphicData uri="http://schemas.openxmlformats.org/drawingml/2006/table">
                <a:tbl>
                  <a:tblPr/>
                  <a:tblGrid>
                    <a:gridCol w="2214588">
                      <a:extLst>
                        <a:ext uri="{9D8B030D-6E8A-4147-A177-3AD203B41FA5}">
                          <a16:colId xmlns:a16="http://schemas.microsoft.com/office/drawing/2014/main" val="1634671164"/>
                        </a:ext>
                      </a:extLst>
                    </a:gridCol>
                    <a:gridCol w="2214588">
                      <a:extLst>
                        <a:ext uri="{9D8B030D-6E8A-4147-A177-3AD203B41FA5}">
                          <a16:colId xmlns:a16="http://schemas.microsoft.com/office/drawing/2014/main" val="3976761055"/>
                        </a:ext>
                      </a:extLst>
                    </a:gridCol>
                    <a:gridCol w="1712968">
                      <a:extLst>
                        <a:ext uri="{9D8B030D-6E8A-4147-A177-3AD203B41FA5}">
                          <a16:colId xmlns:a16="http://schemas.microsoft.com/office/drawing/2014/main" val="1682463651"/>
                        </a:ext>
                      </a:extLst>
                    </a:gridCol>
                    <a:gridCol w="1712968">
                      <a:extLst>
                        <a:ext uri="{9D8B030D-6E8A-4147-A177-3AD203B41FA5}">
                          <a16:colId xmlns:a16="http://schemas.microsoft.com/office/drawing/2014/main" val="2165995833"/>
                        </a:ext>
                      </a:extLst>
                    </a:gridCol>
                  </a:tblGrid>
                  <a:tr h="590326">
                    <a:tc rowSpan="2">
                      <a:txBody>
                        <a:bodyPr/>
                        <a:lstStyle/>
                        <a:p>
                          <a:pPr algn="ctr" rtl="0" fontAlgn="ctr">
                            <a:buNone/>
                          </a:pPr>
                          <a:r>
                            <a:rPr lang="en-US" sz="2400" b="1" i="0" u="none" strike="noStrike" dirty="0">
                              <a:effectLst/>
                              <a:latin typeface="Arial" panose="020B0604020202020204" pitchFamily="34" charset="0"/>
                            </a:rPr>
                            <a:t>Scenario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rtl="0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Model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US" sz="2400" b="1" i="0" u="none" strike="noStrike" dirty="0">
                              <a:effectLst/>
                              <a:latin typeface="Arial" panose="020B0604020202020204" pitchFamily="34" charset="0"/>
                            </a:rPr>
                            <a:t>Result on Test Set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746481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MAE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MAPE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322358"/>
                      </a:ext>
                    </a:extLst>
                  </a:tr>
                  <a:tr h="590326">
                    <a:tc rowSpan="4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US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 prediction</a:t>
                          </a:r>
                        </a:p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(Tabular Prediction)</a:t>
                          </a: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XGB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0.344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3.580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047824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RF</a:t>
                          </a:r>
                          <a:endParaRPr lang="en-SG" sz="24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0.338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2.315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696814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DecisionTree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00FF00"/>
                              </a:highlight>
                              <a:latin typeface="Aptos Narrow" panose="020B0004020202020204" pitchFamily="34" charset="0"/>
                            </a:rPr>
                            <a:t>0.297</a:t>
                          </a:r>
                          <a:endParaRPr lang="en-SG" sz="2400" b="0" i="0" u="none" strike="noStrike" dirty="0">
                            <a:effectLst/>
                            <a:highlight>
                              <a:srgbClr val="00FF00"/>
                            </a:highlight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00FF00"/>
                              </a:highlight>
                              <a:latin typeface="Aptos Narrow" panose="020B0004020202020204" pitchFamily="34" charset="0"/>
                            </a:rPr>
                            <a:t>2.138</a:t>
                          </a:r>
                          <a:endParaRPr lang="en-SG" sz="2400" b="0" i="0" u="none" strike="noStrike" dirty="0">
                            <a:effectLst/>
                            <a:highlight>
                              <a:srgbClr val="00FF00"/>
                            </a:highlight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3844385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DNN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0.452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3.207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0168478"/>
                      </a:ext>
                    </a:extLst>
                  </a:tr>
                  <a:tr h="8728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 prediction</a:t>
                          </a:r>
                        </a:p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24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(Forecasting)</a:t>
                          </a: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L</a:t>
                          </a: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STM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0.309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3.543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5153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05CCCE-1BEB-5342-637D-C61BC0E7AB2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82125032"/>
                  </p:ext>
                </p:extLst>
              </p:nvPr>
            </p:nvGraphicFramePr>
            <p:xfrm>
              <a:off x="2381090" y="1928647"/>
              <a:ext cx="7855112" cy="4414777"/>
            </p:xfrm>
            <a:graphic>
              <a:graphicData uri="http://schemas.openxmlformats.org/drawingml/2006/table">
                <a:tbl>
                  <a:tblPr/>
                  <a:tblGrid>
                    <a:gridCol w="2214588">
                      <a:extLst>
                        <a:ext uri="{9D8B030D-6E8A-4147-A177-3AD203B41FA5}">
                          <a16:colId xmlns:a16="http://schemas.microsoft.com/office/drawing/2014/main" val="1634671164"/>
                        </a:ext>
                      </a:extLst>
                    </a:gridCol>
                    <a:gridCol w="2214588">
                      <a:extLst>
                        <a:ext uri="{9D8B030D-6E8A-4147-A177-3AD203B41FA5}">
                          <a16:colId xmlns:a16="http://schemas.microsoft.com/office/drawing/2014/main" val="3976761055"/>
                        </a:ext>
                      </a:extLst>
                    </a:gridCol>
                    <a:gridCol w="1712968">
                      <a:extLst>
                        <a:ext uri="{9D8B030D-6E8A-4147-A177-3AD203B41FA5}">
                          <a16:colId xmlns:a16="http://schemas.microsoft.com/office/drawing/2014/main" val="1682463651"/>
                        </a:ext>
                      </a:extLst>
                    </a:gridCol>
                    <a:gridCol w="1712968">
                      <a:extLst>
                        <a:ext uri="{9D8B030D-6E8A-4147-A177-3AD203B41FA5}">
                          <a16:colId xmlns:a16="http://schemas.microsoft.com/office/drawing/2014/main" val="2165995833"/>
                        </a:ext>
                      </a:extLst>
                    </a:gridCol>
                  </a:tblGrid>
                  <a:tr h="590326">
                    <a:tc rowSpan="2">
                      <a:txBody>
                        <a:bodyPr/>
                        <a:lstStyle/>
                        <a:p>
                          <a:pPr algn="ctr" rtl="0" fontAlgn="ctr">
                            <a:buNone/>
                          </a:pPr>
                          <a:r>
                            <a:rPr lang="en-US" sz="2400" b="1" i="0" u="none" strike="noStrike" dirty="0">
                              <a:effectLst/>
                              <a:latin typeface="Arial" panose="020B0604020202020204" pitchFamily="34" charset="0"/>
                            </a:rPr>
                            <a:t>Scenario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rtl="0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Model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US" sz="2400" b="1" i="0" u="none" strike="noStrike" dirty="0">
                              <a:effectLst/>
                              <a:latin typeface="Arial" panose="020B0604020202020204" pitchFamily="34" charset="0"/>
                            </a:rPr>
                            <a:t>Result on Test Set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746481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MAE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None/>
                          </a:pPr>
                          <a:r>
                            <a:rPr lang="en-SG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MAPE</a:t>
                          </a:r>
                          <a:endParaRPr lang="en-SG" sz="2400" b="1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322358"/>
                      </a:ext>
                    </a:extLst>
                  </a:tr>
                  <a:tr h="590326"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" t="-50258" r="-254945" b="-42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XGB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0.344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3.580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047824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RF</a:t>
                          </a:r>
                          <a:endParaRPr lang="en-SG" sz="24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0.338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2.315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696814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DecisionTree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00FF00"/>
                              </a:highlight>
                              <a:latin typeface="Aptos Narrow" panose="020B0004020202020204" pitchFamily="34" charset="0"/>
                            </a:rPr>
                            <a:t>0.297</a:t>
                          </a:r>
                          <a:endParaRPr lang="en-SG" sz="2400" b="0" i="0" u="none" strike="noStrike" dirty="0">
                            <a:effectLst/>
                            <a:highlight>
                              <a:srgbClr val="00FF00"/>
                            </a:highlight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00FF00"/>
                              </a:highlight>
                              <a:latin typeface="Aptos Narrow" panose="020B0004020202020204" pitchFamily="34" charset="0"/>
                            </a:rPr>
                            <a:t>2.138</a:t>
                          </a:r>
                          <a:endParaRPr lang="en-SG" sz="2400" b="0" i="0" u="none" strike="noStrike" dirty="0">
                            <a:effectLst/>
                            <a:highlight>
                              <a:srgbClr val="00FF00"/>
                            </a:highlight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3844385"/>
                      </a:ext>
                    </a:extLst>
                  </a:tr>
                  <a:tr h="590326">
                    <a:tc vMerge="1"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DNN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0.452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3.207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0168478"/>
                      </a:ext>
                    </a:extLst>
                  </a:tr>
                  <a:tr h="8728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" t="-407692" r="-254945" b="-13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>
                            <a:buNone/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L</a:t>
                          </a: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STM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0.309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>
                            <a:buNone/>
                          </a:pPr>
                          <a:r>
                            <a:rPr lang="en-SG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3.543</a:t>
                          </a:r>
                          <a:endParaRPr lang="en-SG" sz="2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9050" marR="19050" marT="190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5153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580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4B00-B4F7-CC69-F141-B1705843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77392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1: Decision Tree (Test Set Prediction)</a:t>
            </a:r>
            <a:endParaRPr lang="en-SG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51FA76A-8378-3FDE-5EB1-86C3B5981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25"/>
          <a:stretch/>
        </p:blipFill>
        <p:spPr bwMode="auto">
          <a:xfrm>
            <a:off x="96769" y="2934542"/>
            <a:ext cx="4085208" cy="34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1932C4A-CFCE-10CF-DA0E-DEE9DEB41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3" b="33002"/>
          <a:stretch/>
        </p:blipFill>
        <p:spPr bwMode="auto">
          <a:xfrm>
            <a:off x="4207377" y="2934542"/>
            <a:ext cx="3825829" cy="34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2706CAB-1F78-9C96-48D2-E5F4D64C4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5"/>
          <a:stretch/>
        </p:blipFill>
        <p:spPr bwMode="auto">
          <a:xfrm>
            <a:off x="8213224" y="2934541"/>
            <a:ext cx="3825829" cy="34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8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FB7D3DD-AF91-913B-80D1-9D77D86F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71" y="1955800"/>
            <a:ext cx="3922301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E5E0D8-F78E-C81F-2224-EA1B2587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977392"/>
          </a:xfrm>
        </p:spPr>
        <p:txBody>
          <a:bodyPr>
            <a:normAutofit fontScale="90000"/>
          </a:bodyPr>
          <a:lstStyle/>
          <a:p>
            <a:r>
              <a:rPr lang="en-US"/>
              <a:t>Scenario 1: Decision Tree (Test Set Prediction)</a:t>
            </a:r>
            <a:endParaRPr lang="en-SG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31B17B8-4356-1072-3D46-41647B2C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06" y="1955800"/>
            <a:ext cx="4046694" cy="45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B730CD92-7E57-07B7-68BD-69F50FFB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" y="1955800"/>
            <a:ext cx="4203698" cy="47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0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D5FEC-BB4A-D6C5-5385-1DA30A1F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chemeClr val="tx2"/>
                </a:solidFill>
              </a:rPr>
              <a:t>Appendix- Best Hyperparameters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51C409-28E3-7C3F-2372-BE79ACBAA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66674"/>
              </p:ext>
            </p:extLst>
          </p:nvPr>
        </p:nvGraphicFramePr>
        <p:xfrm>
          <a:off x="4446885" y="451533"/>
          <a:ext cx="7009390" cy="5848005"/>
        </p:xfrm>
        <a:graphic>
          <a:graphicData uri="http://schemas.openxmlformats.org/drawingml/2006/table">
            <a:tbl>
              <a:tblPr/>
              <a:tblGrid>
                <a:gridCol w="1271278">
                  <a:extLst>
                    <a:ext uri="{9D8B030D-6E8A-4147-A177-3AD203B41FA5}">
                      <a16:colId xmlns:a16="http://schemas.microsoft.com/office/drawing/2014/main" val="3986811045"/>
                    </a:ext>
                  </a:extLst>
                </a:gridCol>
                <a:gridCol w="5738112">
                  <a:extLst>
                    <a:ext uri="{9D8B030D-6E8A-4147-A177-3AD203B41FA5}">
                      <a16:colId xmlns:a16="http://schemas.microsoft.com/office/drawing/2014/main" val="37950214"/>
                    </a:ext>
                  </a:extLst>
                </a:gridCol>
              </a:tblGrid>
              <a:tr h="322329">
                <a:tc>
                  <a:txBody>
                    <a:bodyPr/>
                    <a:lstStyle/>
                    <a:p>
                      <a:r>
                        <a:rPr lang="en-SG" sz="1400"/>
                        <a:t>Model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Key Hyperparameters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778197"/>
                  </a:ext>
                </a:extLst>
              </a:tr>
              <a:tr h="1627006">
                <a:tc>
                  <a:txBody>
                    <a:bodyPr/>
                    <a:lstStyle/>
                    <a:p>
                      <a:r>
                        <a:rPr lang="en-SG" sz="1400"/>
                        <a:t>DNN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n_layers: 5, learning_rate: 0.0011465, &amp;lt;br&gt; units_0: 16, activation_0: relu, dropout_rate_0: 0.35 &amp;lt;br&gt; units_1: 48, activation_1: sigmoid, dropout_rate_1: 0.45 &amp;lt;br&gt; units_2: 32, activation_2: tanh, dropout_rate_2: 0.45 &amp;lt;br&gt; units_3: 128, activation_3: relu, dropout_rate_3: 0.15 &amp;lt;br&gt; units_4: 48, activation_4: sigmoid, dropout_rate_4: 0.25 &amp;lt;br&gt; units_5: 80, activation_5: tanh, dropout_rate_5: 0.15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420399"/>
                  </a:ext>
                </a:extLst>
              </a:tr>
              <a:tr h="757221">
                <a:tc>
                  <a:txBody>
                    <a:bodyPr/>
                    <a:lstStyle/>
                    <a:p>
                      <a:r>
                        <a:rPr lang="en-SG" sz="1400"/>
                        <a:t>XGBoost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colsample_bytree: 0.8, learning_rate: 0.13922, max_depth: 11, n_estimators: 583, random_state: 42, subsample: 1.0, n_jobs: 3, enable_categorical: False, verbosity: 1, objective: reg:squarederror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228444"/>
                  </a:ext>
                </a:extLst>
              </a:tr>
              <a:tr h="1409561">
                <a:tc>
                  <a:txBody>
                    <a:bodyPr/>
                    <a:lstStyle/>
                    <a:p>
                      <a:r>
                        <a:rPr lang="en-SG" sz="1400"/>
                        <a:t>RF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 err="1"/>
                        <a:t>max_depth</a:t>
                      </a:r>
                      <a:r>
                        <a:rPr lang="en-SG" sz="1400" dirty="0"/>
                        <a:t>: 30, </a:t>
                      </a:r>
                      <a:r>
                        <a:rPr lang="en-SG" sz="1400" dirty="0" err="1"/>
                        <a:t>max_features</a:t>
                      </a:r>
                      <a:r>
                        <a:rPr lang="en-SG" sz="1400" dirty="0"/>
                        <a:t>: 'log2', </a:t>
                      </a:r>
                      <a:r>
                        <a:rPr lang="en-SG" sz="1400" dirty="0" err="1"/>
                        <a:t>min_samples_leaf</a:t>
                      </a:r>
                      <a:r>
                        <a:rPr lang="en-SG" sz="1400" dirty="0"/>
                        <a:t>: 5, </a:t>
                      </a:r>
                      <a:r>
                        <a:rPr lang="en-SG" sz="1400" dirty="0" err="1"/>
                        <a:t>min_samples_split</a:t>
                      </a:r>
                      <a:r>
                        <a:rPr lang="en-SG" sz="1400" dirty="0"/>
                        <a:t>: 50, </a:t>
                      </a:r>
                      <a:r>
                        <a:rPr lang="en-SG" sz="1400" dirty="0" err="1"/>
                        <a:t>n_estimators</a:t>
                      </a:r>
                      <a:r>
                        <a:rPr lang="en-SG" sz="1400" dirty="0"/>
                        <a:t>: 900, </a:t>
                      </a:r>
                      <a:r>
                        <a:rPr lang="en-SG" sz="1400" dirty="0" err="1"/>
                        <a:t>random_state</a:t>
                      </a:r>
                      <a:r>
                        <a:rPr lang="en-SG" sz="1400" dirty="0"/>
                        <a:t>: 42, </a:t>
                      </a:r>
                      <a:r>
                        <a:rPr lang="en-SG" sz="1400" dirty="0" err="1"/>
                        <a:t>n_jobs</a:t>
                      </a:r>
                      <a:r>
                        <a:rPr lang="en-SG" sz="1400" dirty="0"/>
                        <a:t>: 3,, criterion: '</a:t>
                      </a:r>
                      <a:r>
                        <a:rPr lang="en-SG" sz="1400" dirty="0" err="1"/>
                        <a:t>squared_error</a:t>
                      </a:r>
                      <a:r>
                        <a:rPr lang="en-SG" sz="1400" dirty="0"/>
                        <a:t>', </a:t>
                      </a:r>
                      <a:r>
                        <a:rPr lang="en-SG" sz="1400" dirty="0" err="1"/>
                        <a:t>min_impurity_decrease</a:t>
                      </a:r>
                      <a:r>
                        <a:rPr lang="en-SG" sz="1400" dirty="0"/>
                        <a:t>: 0.0, </a:t>
                      </a:r>
                      <a:r>
                        <a:rPr lang="en-SG" sz="1400" dirty="0" err="1"/>
                        <a:t>min_samples_split</a:t>
                      </a:r>
                      <a:r>
                        <a:rPr lang="en-SG" sz="1400" dirty="0"/>
                        <a:t>: 50, </a:t>
                      </a:r>
                      <a:r>
                        <a:rPr lang="en-SG" sz="1400" dirty="0" err="1"/>
                        <a:t>min_weight_fraction_leaf</a:t>
                      </a:r>
                      <a:r>
                        <a:rPr lang="en-SG" sz="1400" dirty="0"/>
                        <a:t>: 0.0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375109"/>
                  </a:ext>
                </a:extLst>
              </a:tr>
              <a:tr h="974667">
                <a:tc>
                  <a:txBody>
                    <a:bodyPr/>
                    <a:lstStyle/>
                    <a:p>
                      <a:r>
                        <a:rPr lang="en-SG" sz="1400"/>
                        <a:t>DecisionTree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max_depth: 9, min_samples_leaf: 3, min_samples_split: 4, random_state: 42, n_jobs: 3, ccp_alpha: 0.0, criterion: 'squared_error', min_impurity_decrease: 0.0, min_samples_leaf: 3, min_samples_split: 4, min_weight_fraction_leaf: 0.0, splitter: 'best'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72391"/>
                  </a:ext>
                </a:extLst>
              </a:tr>
              <a:tr h="757221">
                <a:tc>
                  <a:txBody>
                    <a:bodyPr/>
                    <a:lstStyle/>
                    <a:p>
                      <a:r>
                        <a:rPr lang="en-SG" sz="1400"/>
                        <a:t>LSTM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 err="1"/>
                        <a:t>rnn_type</a:t>
                      </a:r>
                      <a:r>
                        <a:rPr lang="en-SG" sz="1400" dirty="0"/>
                        <a:t>: LSTM, </a:t>
                      </a:r>
                      <a:r>
                        <a:rPr lang="en-SG" sz="1400" dirty="0" err="1"/>
                        <a:t>num_rnn_layers</a:t>
                      </a:r>
                      <a:r>
                        <a:rPr lang="en-SG" sz="1400" dirty="0"/>
                        <a:t>: 3, </a:t>
                      </a:r>
                      <a:r>
                        <a:rPr lang="en-SG" sz="1400" dirty="0" err="1"/>
                        <a:t>rnn_units</a:t>
                      </a:r>
                      <a:r>
                        <a:rPr lang="en-SG" sz="1400" dirty="0"/>
                        <a:t>: 64, </a:t>
                      </a:r>
                      <a:r>
                        <a:rPr lang="en-SG" sz="1400" dirty="0" err="1"/>
                        <a:t>return_sequences</a:t>
                      </a:r>
                      <a:r>
                        <a:rPr lang="en-SG" sz="1400" dirty="0"/>
                        <a:t>: 1, bidirectional: 1, </a:t>
                      </a:r>
                      <a:r>
                        <a:rPr lang="en-SG" sz="1400" dirty="0" err="1"/>
                        <a:t>dense_initializer</a:t>
                      </a:r>
                      <a:r>
                        <a:rPr lang="en-SG" sz="1400" dirty="0"/>
                        <a:t>: </a:t>
                      </a:r>
                      <a:r>
                        <a:rPr lang="en-SG" sz="1400" dirty="0" err="1"/>
                        <a:t>he_normal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dense_activation</a:t>
                      </a:r>
                      <a:r>
                        <a:rPr lang="en-SG" sz="1400" dirty="0"/>
                        <a:t>: </a:t>
                      </a:r>
                      <a:r>
                        <a:rPr lang="en-SG" sz="1400" dirty="0" err="1"/>
                        <a:t>leaky_relu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dense_units</a:t>
                      </a:r>
                      <a:r>
                        <a:rPr lang="en-SG" sz="1400" dirty="0"/>
                        <a:t>: 56, </a:t>
                      </a:r>
                      <a:r>
                        <a:rPr lang="en-SG" sz="1400" dirty="0" err="1"/>
                        <a:t>num_dense_layers</a:t>
                      </a:r>
                      <a:r>
                        <a:rPr lang="en-SG" sz="1400" dirty="0"/>
                        <a:t>: 2, </a:t>
                      </a:r>
                      <a:r>
                        <a:rPr lang="en-SG" sz="1400" dirty="0" err="1"/>
                        <a:t>dense_dropout</a:t>
                      </a:r>
                      <a:r>
                        <a:rPr lang="en-SG" sz="1400" dirty="0"/>
                        <a:t>: 0.35</a:t>
                      </a:r>
                    </a:p>
                  </a:txBody>
                  <a:tcPr marL="50842" marR="50842" marT="25420" marB="25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674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8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F7A87-7ECB-10D6-CC1B-6DDF17C0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SG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4383-3A94-4BA3-18DA-AA1A6DEB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7" y="1730830"/>
            <a:ext cx="7860793" cy="48114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sz="1600" b="1" i="0" dirty="0">
                <a:effectLst/>
                <a:latin typeface="Open_Sans"/>
              </a:rPr>
              <a:t>Objective</a:t>
            </a:r>
            <a:r>
              <a:rPr lang="en-SG" sz="1600" dirty="0">
                <a:latin typeface="Open_Sans"/>
              </a:rPr>
              <a:t>: </a:t>
            </a:r>
            <a:r>
              <a:rPr lang="en-SG" sz="1600" b="0" i="0" dirty="0">
                <a:effectLst/>
                <a:latin typeface="Open_Sans"/>
              </a:rPr>
              <a:t>Develop a predictive model to estimate force using stress sensor data.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sz="1600" b="1" i="0" dirty="0">
                <a:effectLst/>
                <a:latin typeface="Open_Sans"/>
              </a:rPr>
              <a:t>Background</a:t>
            </a:r>
            <a:r>
              <a:rPr lang="en-SG" sz="1600" b="0" i="0" dirty="0">
                <a:effectLst/>
                <a:latin typeface="Open_Sans"/>
              </a:rPr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600" b="1" i="0" dirty="0">
                <a:solidFill>
                  <a:srgbClr val="000000"/>
                </a:solidFill>
                <a:effectLst/>
                <a:latin typeface="Open_Sans"/>
              </a:rPr>
              <a:t>Robotic Arms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Open_Sans"/>
              </a:rPr>
              <a:t>: Widely used in manufacturing, assembly, and precision tasks where accurate force control is crucial.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600" b="1" i="0" dirty="0">
                <a:solidFill>
                  <a:srgbClr val="000000"/>
                </a:solidFill>
                <a:effectLst/>
                <a:latin typeface="Open_Sans"/>
              </a:rPr>
              <a:t>Force Measurement Challenge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Open_Sans"/>
              </a:rPr>
              <a:t>: Direct measurement of force can be difficult due to space constraints and the need for compact sensors.</a:t>
            </a:r>
          </a:p>
          <a:p>
            <a:pPr marL="0" indent="0" algn="l">
              <a:buNone/>
            </a:pPr>
            <a:endParaRPr lang="en-SG" sz="1600" b="0" i="0" dirty="0">
              <a:solidFill>
                <a:srgbClr val="000000"/>
              </a:solidFill>
              <a:effectLst/>
              <a:latin typeface="Open_Sans"/>
            </a:endParaRPr>
          </a:p>
          <a:p>
            <a:pPr>
              <a:lnSpc>
                <a:spcPct val="100000"/>
              </a:lnSpc>
            </a:pPr>
            <a:endParaRPr lang="en-SG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675DC-4C81-3CE8-C505-293F1B13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05" y="1272322"/>
            <a:ext cx="3024487" cy="51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7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DB28-BFF5-E676-3403-4478C26F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524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+ EDA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24EB-66C3-88EF-8BD3-7D2C298B0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51" y="1709928"/>
            <a:ext cx="4046002" cy="376732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sz="1600" dirty="0">
                <a:latin typeface="Open_Sans"/>
              </a:rPr>
              <a:t>-</a:t>
            </a:r>
            <a:r>
              <a:rPr lang="en-SG" b="0" i="0" dirty="0">
                <a:effectLst/>
                <a:latin typeface="Open_Sans"/>
              </a:rPr>
              <a:t>Four lab test files with stress (Features) and force dat</a:t>
            </a:r>
            <a:r>
              <a:rPr lang="en-SG" dirty="0">
                <a:latin typeface="Open_Sans"/>
              </a:rPr>
              <a:t>a (Target)</a:t>
            </a:r>
            <a:r>
              <a:rPr lang="en-SG" b="0" i="0" dirty="0">
                <a:effectLst/>
                <a:latin typeface="Open_Sans"/>
              </a:rPr>
              <a:t>. (df1 – df4)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dirty="0">
                <a:latin typeface="Open_Sans"/>
              </a:rPr>
              <a:t>-df1 &amp;df2-&gt; Training data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b="0" i="0" dirty="0">
                <a:effectLst/>
                <a:latin typeface="Open_Sans"/>
              </a:rPr>
              <a:t>-df3 -&gt; Validation Data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dirty="0">
                <a:latin typeface="Open_Sans"/>
              </a:rPr>
              <a:t>-df4 -&gt; Testing Data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SG" b="0" i="0" dirty="0">
                <a:effectLst/>
                <a:latin typeface="Open_Sans"/>
              </a:rPr>
              <a:t>-df5</a:t>
            </a:r>
            <a:r>
              <a:rPr lang="en-SG" dirty="0">
                <a:latin typeface="Open_Sans"/>
              </a:rPr>
              <a:t> -&gt; Submission data with no target</a:t>
            </a:r>
            <a:endParaRPr lang="en-SG" b="0" i="0" dirty="0">
              <a:effectLst/>
              <a:latin typeface="Open_Sans"/>
            </a:endParaRP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14B08-C8B8-582D-4FEE-A20C4E52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34" y="1611957"/>
            <a:ext cx="6931624" cy="51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7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7A3C7D-E85E-09C4-18F0-7ED297C7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" y="4526526"/>
            <a:ext cx="5021459" cy="227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435FC-BDF8-9CE6-2916-518F17E0B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1" y="1793811"/>
            <a:ext cx="4797117" cy="2218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335F4-361B-3588-EC3D-D247BBD43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837" y="1793811"/>
            <a:ext cx="5036620" cy="236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721895-209F-4B57-0B75-E71B44DCD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837" y="4526526"/>
            <a:ext cx="5066775" cy="227519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CCBD642-16A5-6621-16A4-95BB295C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524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+ EDA </a:t>
            </a:r>
            <a:r>
              <a:rPr lang="en-US" sz="2700" dirty="0"/>
              <a:t>(Yeo-Johnson Transformation)</a:t>
            </a:r>
            <a:endParaRPr lang="en-SG" sz="2700" dirty="0"/>
          </a:p>
        </p:txBody>
      </p:sp>
    </p:spTree>
    <p:extLst>
      <p:ext uri="{BB962C8B-B14F-4D97-AF65-F5344CB8AC3E}">
        <p14:creationId xmlns:p14="http://schemas.microsoft.com/office/powerpoint/2010/main" val="161266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88FE72-B0A9-EE8B-C6CF-BDCD7449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8" y="1525820"/>
            <a:ext cx="5411507" cy="2529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5B089-F6EE-3430-085A-34F7237B1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50" y="4305857"/>
            <a:ext cx="5489655" cy="2433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9B3EE-3906-5C36-1EB6-8B6963580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98" y="1525820"/>
            <a:ext cx="5455780" cy="2529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911A90-78E5-0C7B-AB93-7AAC587D0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293" y="4200251"/>
            <a:ext cx="5619357" cy="259355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A9637F3-88E0-2149-AB0A-76B73566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524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+ EDA </a:t>
            </a:r>
            <a:r>
              <a:rPr lang="en-US" sz="2700" dirty="0"/>
              <a:t>(Yeo-Johnson Transformation)</a:t>
            </a:r>
            <a:endParaRPr lang="en-SG" sz="2700" dirty="0"/>
          </a:p>
        </p:txBody>
      </p:sp>
    </p:spTree>
    <p:extLst>
      <p:ext uri="{BB962C8B-B14F-4D97-AF65-F5344CB8AC3E}">
        <p14:creationId xmlns:p14="http://schemas.microsoft.com/office/powerpoint/2010/main" val="399345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3ACF5-1D30-9958-AA20-CFE6CEB5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524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+ EDA </a:t>
            </a:r>
            <a:r>
              <a:rPr lang="en-US" sz="2700" dirty="0"/>
              <a:t>(Spearman Correlation-Train)</a:t>
            </a:r>
            <a:endParaRPr lang="en-SG" sz="27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796C09-F5A7-FB88-6841-D70C94B9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8160"/>
            <a:ext cx="5901291" cy="49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8B0FCE0-7485-12D5-3FB8-AA143317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1" y="1898160"/>
            <a:ext cx="5741483" cy="48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6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0D73-7E61-2144-EFD0-D01C394D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B34FEC-EF2F-911B-8F26-D720D6F3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524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+ EDA </a:t>
            </a:r>
            <a:r>
              <a:rPr lang="en-US" sz="2700" dirty="0"/>
              <a:t>(Spearman Correlation-Val, Test)</a:t>
            </a:r>
            <a:endParaRPr lang="en-SG" sz="2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4F6132-02B2-C324-2E1B-2DC6D7C07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1" y="1765300"/>
            <a:ext cx="5874972" cy="49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BEF61B4-DEED-F387-63A0-D7B6C631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77" y="1765300"/>
            <a:ext cx="5874972" cy="49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4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5576E-BC6C-0874-9FC6-D9B2F5979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351" y="1625600"/>
                <a:ext cx="11155680" cy="5130799"/>
              </a:xfrm>
            </p:spPr>
            <p:txBody>
              <a:bodyPr>
                <a:normAutofit fontScale="92500" lnSpcReduction="20000"/>
              </a:bodyPr>
              <a:lstStyle/>
              <a:p>
                <a:pPr algn="l">
                  <a:buNone/>
                </a:pPr>
                <a:r>
                  <a:rPr lang="en-SG" sz="2800" b="1" i="0" dirty="0">
                    <a:effectLst/>
                    <a:latin typeface="Roboto" panose="02000000000000000000" pitchFamily="2" charset="0"/>
                  </a:rPr>
                  <a:t>Scenario 1: </a:t>
                </a:r>
                <a:r>
                  <a:rPr lang="en-SG" b="1" i="0" dirty="0">
                    <a:effectLst/>
                    <a:latin typeface="Roboto" panose="02000000000000000000" pitchFamily="2" charset="0"/>
                  </a:rPr>
                  <a:t>t Prediction (Instantaneous Data / "Virtual Sensor"):</a:t>
                </a:r>
              </a:p>
              <a:p>
                <a:pPr algn="l"/>
                <a:r>
                  <a:rPr lang="en-SG" b="0" i="0" dirty="0">
                    <a:effectLst/>
                    <a:latin typeface="Roboto" panose="02000000000000000000" pitchFamily="2" charset="0"/>
                  </a:rPr>
                  <a:t>This model provides the best possible estimate of the force at the current moment (</a:t>
                </a:r>
              </a:p>
              <a:p>
                <a:pPr algn="l"/>
                <a:r>
                  <a:rPr lang="en-SG" b="0" i="0" dirty="0">
                    <a:effectLst/>
                    <a:latin typeface="Roboto" panose="02000000000000000000" pitchFamily="2" charset="0"/>
                  </a:rPr>
                  <a:t>Assumption: The controller loop is able to handle the 0.005 delay due to overall system latency due to communication/computation. </a:t>
                </a:r>
              </a:p>
              <a:p>
                <a:pPr algn="l"/>
                <a:r>
                  <a:rPr lang="en-SG" dirty="0">
                    <a:latin typeface="Roboto" panose="02000000000000000000" pitchFamily="2" charset="0"/>
                  </a:rPr>
                  <a:t>Data Processing: </a:t>
                </a:r>
                <a:r>
                  <a:rPr lang="en-SG" b="0" i="0" dirty="0">
                    <a:effectLst/>
                    <a:latin typeface="Roboto" panose="02000000000000000000" pitchFamily="2" charset="0"/>
                  </a:rPr>
                  <a:t>---&gt; No batching is used, </a:t>
                </a:r>
                <a:r>
                  <a:rPr lang="en-SG" b="1" i="0" dirty="0">
                    <a:effectLst/>
                    <a:latin typeface="Roboto" panose="02000000000000000000" pitchFamily="2" charset="0"/>
                  </a:rPr>
                  <a:t>treating as tabular Data</a:t>
                </a:r>
              </a:p>
              <a:p>
                <a:r>
                  <a:rPr lang="en-SG" dirty="0">
                    <a:latin typeface="Roboto" panose="02000000000000000000" pitchFamily="2" charset="0"/>
                  </a:rPr>
                  <a:t>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latin typeface="Roboto" panose="02000000000000000000" pitchFamily="2" charset="0"/>
                  </a:rPr>
                  <a:t> forces at timestamp t are based on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latin typeface="Roboto" panose="02000000000000000000" pitchFamily="2" charset="0"/>
                  </a:rPr>
                  <a:t> at the same timestamp t.</a:t>
                </a:r>
              </a:p>
              <a:p>
                <a:r>
                  <a:rPr lang="en-SG" b="1" u="sng" dirty="0">
                    <a:latin typeface="Roboto" panose="02000000000000000000" pitchFamily="2" charset="0"/>
                  </a:rPr>
                  <a:t>Input/Output Shape- </a:t>
                </a:r>
              </a:p>
              <a:p>
                <a:r>
                  <a:rPr lang="en-SG" dirty="0">
                    <a:latin typeface="Roboto" panose="02000000000000000000" pitchFamily="2" charset="0"/>
                  </a:rPr>
                  <a:t>X_train shape: (209809, 18)</a:t>
                </a:r>
              </a:p>
              <a:p>
                <a:r>
                  <a:rPr lang="en-SG" dirty="0" err="1">
                    <a:latin typeface="Roboto" panose="02000000000000000000" pitchFamily="2" charset="0"/>
                  </a:rPr>
                  <a:t>y_train</a:t>
                </a:r>
                <a:r>
                  <a:rPr lang="en-SG" dirty="0">
                    <a:latin typeface="Roboto" panose="02000000000000000000" pitchFamily="2" charset="0"/>
                  </a:rPr>
                  <a:t> shape: (209809, 3)</a:t>
                </a:r>
              </a:p>
              <a:p>
                <a:r>
                  <a:rPr lang="en-SG" dirty="0" err="1">
                    <a:latin typeface="Roboto" panose="02000000000000000000" pitchFamily="2" charset="0"/>
                  </a:rPr>
                  <a:t>X_val</a:t>
                </a:r>
                <a:r>
                  <a:rPr lang="en-SG" dirty="0">
                    <a:latin typeface="Roboto" panose="02000000000000000000" pitchFamily="2" charset="0"/>
                  </a:rPr>
                  <a:t> shape: (84524, 18)</a:t>
                </a:r>
              </a:p>
              <a:p>
                <a:r>
                  <a:rPr lang="en-SG" dirty="0" err="1">
                    <a:latin typeface="Roboto" panose="02000000000000000000" pitchFamily="2" charset="0"/>
                  </a:rPr>
                  <a:t>y_val</a:t>
                </a:r>
                <a:r>
                  <a:rPr lang="en-SG" dirty="0">
                    <a:latin typeface="Roboto" panose="02000000000000000000" pitchFamily="2" charset="0"/>
                  </a:rPr>
                  <a:t> shape: (84524, 3)</a:t>
                </a:r>
              </a:p>
              <a:p>
                <a:r>
                  <a:rPr lang="en-SG" dirty="0" err="1">
                    <a:latin typeface="Roboto" panose="02000000000000000000" pitchFamily="2" charset="0"/>
                  </a:rPr>
                  <a:t>X_test</a:t>
                </a:r>
                <a:r>
                  <a:rPr lang="en-SG" dirty="0">
                    <a:latin typeface="Roboto" panose="02000000000000000000" pitchFamily="2" charset="0"/>
                  </a:rPr>
                  <a:t> shape: (84490, 18)</a:t>
                </a:r>
              </a:p>
              <a:p>
                <a:r>
                  <a:rPr lang="en-SG" dirty="0" err="1">
                    <a:latin typeface="Roboto" panose="02000000000000000000" pitchFamily="2" charset="0"/>
                  </a:rPr>
                  <a:t>y_test</a:t>
                </a:r>
                <a:r>
                  <a:rPr lang="en-SG" dirty="0">
                    <a:latin typeface="Roboto" panose="02000000000000000000" pitchFamily="2" charset="0"/>
                  </a:rPr>
                  <a:t> shape: (84490, 3)</a:t>
                </a:r>
              </a:p>
              <a:p>
                <a:r>
                  <a:rPr lang="en-SG" dirty="0">
                    <a:latin typeface="Roboto" panose="02000000000000000000" pitchFamily="2" charset="0"/>
                  </a:rPr>
                  <a:t>X_test2pred shape: (125243, 18) </a:t>
                </a:r>
                <a:endParaRPr lang="en-SG" b="0" i="0" dirty="0">
                  <a:effectLst/>
                  <a:latin typeface="Roboto" panose="02000000000000000000" pitchFamily="2" charset="0"/>
                </a:endParaRP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5576E-BC6C-0874-9FC6-D9B2F5979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351" y="1625600"/>
                <a:ext cx="11155680" cy="5130799"/>
              </a:xfrm>
              <a:blipFill>
                <a:blip r:embed="rId2"/>
                <a:stretch>
                  <a:fillRect l="-984" t="-19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AAD6FAC-3B9D-D7E3-C044-F2183FCC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843135"/>
          </a:xfrm>
        </p:spPr>
        <p:txBody>
          <a:bodyPr/>
          <a:lstStyle/>
          <a:p>
            <a:r>
              <a:rPr lang="en-US" dirty="0"/>
              <a:t>Data Preprocessing + EDA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54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07152-D399-D297-E713-0455BCD9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03BC-2720-C98C-7948-2A5B3407E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351" y="1794836"/>
                <a:ext cx="11155680" cy="516476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ts val="1425"/>
                  </a:lnSpc>
                </a:pPr>
                <a:r>
                  <a:rPr lang="en-SG" sz="2800" b="1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Scenario 2</a:t>
                </a:r>
                <a:r>
                  <a:rPr lang="en-SG" b="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 t+1 </a:t>
                </a:r>
                <a:r>
                  <a:rPr lang="en-SG" b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Forecasting Model for Latency Compensation</a:t>
                </a:r>
              </a:p>
              <a:p>
                <a:pPr algn="l"/>
                <a:endParaRPr lang="en-SG" b="0" i="0" dirty="0">
                  <a:effectLst/>
                  <a:latin typeface="Roboto" panose="02000000000000000000" pitchFamily="2" charset="0"/>
                </a:endParaRPr>
              </a:p>
              <a:p>
                <a:pPr algn="l"/>
                <a:r>
                  <a:rPr lang="en-SG" dirty="0">
                    <a:latin typeface="Roboto" panose="02000000000000000000" pitchFamily="2" charset="0"/>
                  </a:rPr>
                  <a:t>A forecasting model to predict the force at a future time step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>
                    <a:latin typeface="Roboto" panose="02000000000000000000" pitchFamily="2" charset="0"/>
                  </a:rPr>
                  <a:t> ) based on the current and recent past stress sensor readings. </a:t>
                </a:r>
              </a:p>
              <a:p>
                <a:pPr algn="l"/>
                <a:r>
                  <a:rPr lang="en-SG" b="0" i="0" dirty="0">
                    <a:effectLst/>
                    <a:latin typeface="Roboto" panose="02000000000000000000" pitchFamily="2" charset="0"/>
                  </a:rPr>
                  <a:t>Assumption: The step size of ~0.005s </a:t>
                </a:r>
                <a:r>
                  <a:rPr lang="en-SG" dirty="0">
                    <a:latin typeface="Roboto" panose="02000000000000000000" pitchFamily="2" charset="0"/>
                  </a:rPr>
                  <a:t>of delay is accounted as overall sy</a:t>
                </a:r>
                <a:r>
                  <a:rPr lang="en-SG" b="0" i="0" dirty="0">
                    <a:effectLst/>
                    <a:latin typeface="Roboto" panose="02000000000000000000" pitchFamily="2" charset="0"/>
                  </a:rPr>
                  <a:t>stem latency due to communication/computation. </a:t>
                </a:r>
              </a:p>
              <a:p>
                <a:pPr algn="l"/>
                <a:r>
                  <a:rPr lang="en-SG" dirty="0">
                    <a:latin typeface="Roboto" panose="02000000000000000000" pitchFamily="2" charset="0"/>
                  </a:rPr>
                  <a:t>Data Processing: </a:t>
                </a:r>
                <a:r>
                  <a:rPr lang="en-SG" b="0" i="0" dirty="0">
                    <a:effectLst/>
                    <a:latin typeface="Roboto" panose="02000000000000000000" pitchFamily="2" charset="0"/>
                  </a:rPr>
                  <a:t>---&gt; Batching is used, </a:t>
                </a:r>
                <a:r>
                  <a:rPr lang="en-SG" b="1" i="0" dirty="0">
                    <a:effectLst/>
                    <a:latin typeface="Roboto" panose="02000000000000000000" pitchFamily="2" charset="0"/>
                  </a:rPr>
                  <a:t>treating as temporal data. </a:t>
                </a:r>
              </a:p>
              <a:p>
                <a:r>
                  <a:rPr lang="en-SG" dirty="0">
                    <a:latin typeface="Roboto" panose="02000000000000000000" pitchFamily="2" charset="0"/>
                  </a:rPr>
                  <a:t>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latin typeface="Roboto" panose="02000000000000000000" pitchFamily="2" charset="0"/>
                  </a:rPr>
                  <a:t> forces at timestamp t are based on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−20</m:t>
                        </m:r>
                      </m:sub>
                    </m:sSub>
                  </m:oMath>
                </a14:m>
                <a:r>
                  <a:rPr lang="en-SG" dirty="0">
                    <a:latin typeface="Roboto" panose="02000000000000000000" pitchFamily="2" charset="0"/>
                  </a:rPr>
                  <a:t> at from past 20 timestamp.</a:t>
                </a:r>
              </a:p>
              <a:p>
                <a:r>
                  <a:rPr lang="en-SG" b="1" i="0" dirty="0">
                    <a:effectLst/>
                    <a:latin typeface="Roboto" panose="02000000000000000000" pitchFamily="2" charset="0"/>
                  </a:rPr>
                  <a:t>Input</a:t>
                </a:r>
                <a:r>
                  <a:rPr lang="en-SG" b="1" dirty="0">
                    <a:latin typeface="Roboto" panose="02000000000000000000" pitchFamily="2" charset="0"/>
                  </a:rPr>
                  <a:t>/ Output Shape-</a:t>
                </a:r>
              </a:p>
              <a:p>
                <a:r>
                  <a:rPr lang="en-SG" i="0" dirty="0">
                    <a:effectLst/>
                    <a:latin typeface="Roboto" panose="02000000000000000000" pitchFamily="2" charset="0"/>
                  </a:rPr>
                  <a:t>train1 - X shape: (3199, 20, 18), y shape: (3199, 3)</a:t>
                </a:r>
              </a:p>
              <a:p>
                <a:r>
                  <a:rPr lang="en-SG" i="0" dirty="0">
                    <a:effectLst/>
                    <a:latin typeface="Roboto" panose="02000000000000000000" pitchFamily="2" charset="0"/>
                  </a:rPr>
                  <a:t>train2 - X shape: (7291, 20, 18), y shape: (7291, 3)</a:t>
                </a:r>
              </a:p>
              <a:p>
                <a:r>
                  <a:rPr lang="en-SG" i="0" dirty="0" err="1">
                    <a:effectLst/>
                    <a:latin typeface="Roboto" panose="02000000000000000000" pitchFamily="2" charset="0"/>
                  </a:rPr>
                  <a:t>val</a:t>
                </a:r>
                <a:r>
                  <a:rPr lang="en-SG" i="0" dirty="0">
                    <a:effectLst/>
                    <a:latin typeface="Roboto" panose="02000000000000000000" pitchFamily="2" charset="0"/>
                  </a:rPr>
                  <a:t> - X shape: (4226, 20, 18), y shape: (4226, 3)</a:t>
                </a:r>
              </a:p>
              <a:p>
                <a:r>
                  <a:rPr lang="en-SG" i="0" dirty="0">
                    <a:effectLst/>
                    <a:latin typeface="Roboto" panose="02000000000000000000" pitchFamily="2" charset="0"/>
                  </a:rPr>
                  <a:t>test - X shape: (4224, 20, 18), y shape: (4224, 3)</a:t>
                </a:r>
              </a:p>
              <a:p>
                <a:r>
                  <a:rPr lang="en-SG" i="0" dirty="0">
                    <a:effectLst/>
                    <a:latin typeface="Roboto" panose="02000000000000000000" pitchFamily="2" charset="0"/>
                  </a:rPr>
                  <a:t>X_test2predict shape (125223, 20, 18)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03BC-2720-C98C-7948-2A5B3407E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351" y="1794836"/>
                <a:ext cx="11155680" cy="5164763"/>
              </a:xfrm>
              <a:blipFill>
                <a:blip r:embed="rId2"/>
                <a:stretch>
                  <a:fillRect l="-874" t="-4481" r="-2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F0A07F8-8D06-F304-EE9C-B26F0FDB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1" y="782465"/>
            <a:ext cx="11155680" cy="785078"/>
          </a:xfrm>
        </p:spPr>
        <p:txBody>
          <a:bodyPr/>
          <a:lstStyle/>
          <a:p>
            <a:r>
              <a:rPr lang="en-US" dirty="0"/>
              <a:t>Data Preprocessing + EDA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7E590D-BEDC-B755-5C0A-7FA5D843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 forecasting model can be designed to predict the force at a future time step 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  <a:ea typeface="MathJax_Math-italic"/>
              </a:rPr>
              <a:t>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  <a:ea typeface="MathJax_Math-italic"/>
              </a:rPr>
              <a:t>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  <a:ea typeface="MathJax_Main"/>
              </a:rPr>
              <a:t>+prediction_horizon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based on the current and recent past stress sensor readings The key is to set your prediction_horizon to effectively compensate for the system's latency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E3615-8164-9E52-8724-BD7F63CF5B99}"/>
              </a:ext>
            </a:extLst>
          </p:cNvPr>
          <p:cNvSpPr txBox="1"/>
          <p:nvPr/>
        </p:nvSpPr>
        <p:spPr>
          <a:xfrm>
            <a:off x="4257675" y="2746286"/>
            <a:ext cx="8515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train1 - X shape: (3199, 20, 18), y shape: (3199, 3) train2 - X shape: (7291, 20, 18), y shape: (7291, 3) </a:t>
            </a:r>
            <a:r>
              <a:rPr lang="en-SG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val</a:t>
            </a:r>
            <a:r>
              <a:rPr lang="en-SG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- X shape: (4226, 20, 18), y shape: (4226, 3) test - X shape: (4224, 20, 18), y shape: (4224, 3) X_test2predict shape (125223, 20, 18)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629615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f8c7287-838c-46dd-b281-b1140229e67a}" enabled="1" method="Privileged" siteId="{75e027c9-20d5-47d5-b82f-77d7cd041e8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370</TotalTime>
  <Words>1579</Words>
  <Application>Microsoft Office PowerPoint</Application>
  <PresentationFormat>Widescreen</PresentationFormat>
  <Paragraphs>108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Cabin-semi-bold</vt:lpstr>
      <vt:lpstr>Open_Sans</vt:lpstr>
      <vt:lpstr>Aptos</vt:lpstr>
      <vt:lpstr>Aptos Narrow</vt:lpstr>
      <vt:lpstr>Arial</vt:lpstr>
      <vt:lpstr>Bierstadt</vt:lpstr>
      <vt:lpstr>Cambria Math</vt:lpstr>
      <vt:lpstr>Courier New</vt:lpstr>
      <vt:lpstr>Roboto</vt:lpstr>
      <vt:lpstr>Wingdings</vt:lpstr>
      <vt:lpstr>GestaltVTI</vt:lpstr>
      <vt:lpstr>Predicting Force from Sensor Data</vt:lpstr>
      <vt:lpstr>Introduction</vt:lpstr>
      <vt:lpstr>Data Preprocessing + EDA</vt:lpstr>
      <vt:lpstr>Data Preprocessing + EDA (Yeo-Johnson Transformation)</vt:lpstr>
      <vt:lpstr>Data Preprocessing + EDA (Yeo-Johnson Transformation)</vt:lpstr>
      <vt:lpstr>Data Preprocessing + EDA (Spearman Correlation-Train)</vt:lpstr>
      <vt:lpstr>Data Preprocessing + EDA (Spearman Correlation-Val, Test)</vt:lpstr>
      <vt:lpstr>Data Preprocessing + EDA </vt:lpstr>
      <vt:lpstr>Data Preprocessing + EDA</vt:lpstr>
      <vt:lpstr>Result</vt:lpstr>
      <vt:lpstr>Scenario 1: Decision Tree (Test Set Prediction)</vt:lpstr>
      <vt:lpstr>Scenario 1: Decision Tree (Test Set Prediction)</vt:lpstr>
      <vt:lpstr>Appendix- Best Hyperparameters</vt:lpstr>
    </vt:vector>
  </TitlesOfParts>
  <Company>STMicroelectronics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 Hoo KHOO</dc:creator>
  <cp:lastModifiedBy>Kar Hoo KHOO</cp:lastModifiedBy>
  <cp:revision>3</cp:revision>
  <dcterms:created xsi:type="dcterms:W3CDTF">2025-05-13T01:52:25Z</dcterms:created>
  <dcterms:modified xsi:type="dcterms:W3CDTF">2025-05-13T08:02:48Z</dcterms:modified>
</cp:coreProperties>
</file>